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4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Mangal" panose="02040503050203030202" pitchFamily="18" charset="0"/>
      <p:regular r:id="rId29"/>
      <p:bold r:id="rId30"/>
    </p:embeddedFont>
    <p:embeddedFont>
      <p:font typeface="SimSun" panose="02010600030101010101" pitchFamily="2" charset="-122"/>
      <p:regular r:id="rId31"/>
    </p:embeddedFont>
    <p:embeddedFont>
      <p:font typeface="SkazkaForSerge" panose="0202720000000000000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41"/>
    <a:srgbClr val="CC0066"/>
    <a:srgbClr val="A42320"/>
    <a:srgbClr val="C42A26"/>
    <a:srgbClr val="8D1E1B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848D-7B5D-485A-9A70-5CE84BE4C2BA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9C3DC-5479-44E7-A393-B4EE5FCA7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5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7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0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0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6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9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36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C3DC-5479-44E7-A393-B4EE5FCA79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1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geevka.tvoysadik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mbdousSergeevk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76200"/>
            <a:ext cx="7086600" cy="2590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dirty="0">
                <a:ln w="11430"/>
                <a:solidFill>
                  <a:schemeClr val="accent1"/>
                </a:solidFill>
              </a:rPr>
              <a:t>Муниципальное бюджетное дошкольное образовательное учреждение детский сад    с. Сергеевка Хабаровского муниципального района Хабаровского </a:t>
            </a:r>
            <a:r>
              <a:rPr lang="ru-RU" sz="1600" dirty="0">
                <a:ln w="11430"/>
                <a:solidFill>
                  <a:schemeClr val="accent1"/>
                </a:solidFill>
              </a:rPr>
              <a:t>края   (МБДОУ  с. Сергеевка)</a:t>
            </a:r>
            <a:br>
              <a:rPr lang="ru-RU" sz="1600" dirty="0">
                <a:ln w="11430"/>
                <a:solidFill>
                  <a:schemeClr val="accent1"/>
                </a:solidFill>
              </a:rPr>
            </a:br>
            <a:endParaRPr lang="ru-RU" sz="4800" dirty="0">
              <a:ln w="11430"/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2133600"/>
            <a:ext cx="4705672" cy="38876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b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br>
              <a:rPr lang="en-US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с. Сергеевка </a:t>
            </a:r>
            <a:r>
              <a:rPr lang="ru-RU" alt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 ДО)</a:t>
            </a: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разработанной в соответствие с ФОП ДО и ФГОС ДО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A42320"/>
                </a:solidFill>
                <a:latin typeface="SkazkaForSerge" pitchFamily="18" charset="0"/>
                <a:cs typeface="Times New Roman" panose="02020603050405020304" pitchFamily="18" charset="0"/>
              </a:rPr>
              <a:t>2024 г.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71480"/>
            <a:ext cx="7620000" cy="5554683"/>
          </a:xfrm>
        </p:spPr>
        <p:txBody>
          <a:bodyPr/>
          <a:lstStyle/>
          <a:p>
            <a:pPr marL="0" lvl="0" indent="540385" algn="ctr" defTabSz="457200">
              <a:spcBef>
                <a:spcPts val="0"/>
              </a:spcBef>
              <a:buNone/>
              <a:tabLst>
                <a:tab pos="9017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000" b="1" dirty="0">
              <a:solidFill>
                <a:srgbClr val="C00000"/>
              </a:solidFill>
              <a:latin typeface="Century Gothic" panose="020B0502020202020204"/>
              <a:ea typeface="Times New Roman" panose="02020603050405020304" pitchFamily="18" charset="0"/>
            </a:endParaRPr>
          </a:p>
          <a:p>
            <a:pPr marL="0" lvl="0" indent="540385" algn="just" defTabSz="457200">
              <a:spcBef>
                <a:spcPts val="0"/>
              </a:spcBef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1200" dirty="0">
              <a:solidFill>
                <a:srgbClr val="820041"/>
              </a:solidFill>
              <a:latin typeface="Century Gothic" panose="020B0502020202020204"/>
              <a:ea typeface="Times New Roman" panose="02020603050405020304" pitchFamily="18" charset="0"/>
            </a:endParaRPr>
          </a:p>
          <a:p>
            <a:pPr marL="0" lvl="0" indent="540385" algn="just" defTabSz="457200">
              <a:spcBef>
                <a:spcPts val="0"/>
              </a:spcBef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1200" dirty="0">
              <a:solidFill>
                <a:srgbClr val="820041"/>
              </a:solidFill>
              <a:latin typeface="Century Gothic" panose="020B0502020202020204"/>
              <a:ea typeface="Times New Roman" panose="02020603050405020304" pitchFamily="18" charset="0"/>
            </a:endParaRPr>
          </a:p>
          <a:p>
            <a:pPr marL="0" lvl="0" indent="540385" algn="just" defTabSz="457200">
              <a:spcBef>
                <a:spcPts val="0"/>
              </a:spcBef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1200" dirty="0">
              <a:solidFill>
                <a:srgbClr val="820041"/>
              </a:solidFill>
              <a:latin typeface="Century Gothic" panose="020B0502020202020204"/>
              <a:ea typeface="Times New Roman" panose="02020603050405020304" pitchFamily="18" charset="0"/>
            </a:endParaRPr>
          </a:p>
          <a:p>
            <a:pPr marL="0" lvl="0" indent="540385" algn="just" defTabSz="457200">
              <a:spcBef>
                <a:spcPts val="0"/>
              </a:spcBef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1200" dirty="0">
              <a:solidFill>
                <a:srgbClr val="820041"/>
              </a:solidFill>
              <a:latin typeface="Century Gothic" panose="020B0502020202020204"/>
              <a:ea typeface="Times New Roman" panose="02020603050405020304" pitchFamily="18" charset="0"/>
            </a:endParaRPr>
          </a:p>
          <a:p>
            <a:pPr marL="0" lvl="0" indent="540385" algn="just" defTabSz="457200">
              <a:spcBef>
                <a:spcPts val="0"/>
              </a:spcBef>
              <a:buNone/>
              <a:tabLst>
                <a:tab pos="9017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1200" dirty="0">
              <a:solidFill>
                <a:srgbClr val="820041"/>
              </a:solidFill>
              <a:latin typeface="Century Gothic" panose="020B0502020202020204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4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CA97A9AE-BEB0-4FE5-B01D-D708A54FA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6" y="4027490"/>
            <a:ext cx="2158171" cy="1743607"/>
          </a:xfrm>
          <a:prstGeom prst="rect">
            <a:avLst/>
          </a:prstGeom>
        </p:spPr>
      </p:pic>
      <p:sp>
        <p:nvSpPr>
          <p:cNvPr id="5" name="Полилиния 9">
            <a:extLst>
              <a:ext uri="{FF2B5EF4-FFF2-40B4-BE49-F238E27FC236}">
                <a16:creationId xmlns:a16="http://schemas.microsoft.com/office/drawing/2014/main" id="{199C8C6E-BE1D-4C12-BEE3-24E83FAD9600}"/>
              </a:ext>
            </a:extLst>
          </p:cNvPr>
          <p:cNvSpPr/>
          <p:nvPr/>
        </p:nvSpPr>
        <p:spPr>
          <a:xfrm>
            <a:off x="3365140" y="3386733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  <a:solidFill>
            <a:srgbClr val="A53010">
              <a:hueOff val="0"/>
              <a:satOff val="0"/>
              <a:lumOff val="0"/>
              <a:alphaOff val="0"/>
            </a:srgbClr>
          </a:solidFill>
          <a:ln w="15875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335653" tIns="335653" rIns="335653" bIns="335653" spcCol="127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6" name="Группа 23">
            <a:extLst>
              <a:ext uri="{FF2B5EF4-FFF2-40B4-BE49-F238E27FC236}">
                <a16:creationId xmlns:a16="http://schemas.microsoft.com/office/drawing/2014/main" id="{6EE609A1-66F4-4DAF-8671-1CFEF49AFCD4}"/>
              </a:ext>
            </a:extLst>
          </p:cNvPr>
          <p:cNvGrpSpPr>
            <a:grpSpLocks/>
          </p:cNvGrpSpPr>
          <p:nvPr/>
        </p:nvGrpSpPr>
        <p:grpSpPr bwMode="auto">
          <a:xfrm>
            <a:off x="5018088" y="571481"/>
            <a:ext cx="2938462" cy="3297260"/>
            <a:chOff x="5018814" y="1628800"/>
            <a:chExt cx="2937362" cy="2240552"/>
          </a:xfrm>
        </p:grpSpPr>
        <p:sp>
          <p:nvSpPr>
            <p:cNvPr id="7" name="Стрелка влево 16">
              <a:extLst>
                <a:ext uri="{FF2B5EF4-FFF2-40B4-BE49-F238E27FC236}">
                  <a16:creationId xmlns:a16="http://schemas.microsoft.com/office/drawing/2014/main" id="{0CA581BB-E3D5-494D-93A5-826191A657FF}"/>
                </a:ext>
              </a:extLst>
            </p:cNvPr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ysClr val="window" lastClr="FFFFFF">
                <a:lumMod val="65000"/>
              </a:sys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8" name="Полилиния 17">
              <a:extLst>
                <a:ext uri="{FF2B5EF4-FFF2-40B4-BE49-F238E27FC236}">
                  <a16:creationId xmlns:a16="http://schemas.microsoft.com/office/drawing/2014/main" id="{8A36CC67-56E0-4ED3-BEC3-02AEC02776D2}"/>
                </a:ext>
              </a:extLst>
            </p:cNvPr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  <a:solidFill>
              <a:srgbClr val="92AA4C">
                <a:hueOff val="0"/>
                <a:satOff val="0"/>
                <a:lumOff val="0"/>
                <a:alphaOff val="0"/>
              </a:srgbClr>
            </a:solidFill>
            <a:ln w="15875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83378" tIns="83378" rIns="83378" bIns="83378" spcCol="1270" anchor="b"/>
            <a:lstStyle/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финансовые</a:t>
              </a:r>
            </a:p>
          </p:txBody>
        </p:sp>
        <p:pic>
          <p:nvPicPr>
            <p:cNvPr id="9" name="Picture 4" descr="http://www.bolshoyvopros.ru/files/users/images/63/7f/637fdf6934b8d6902d9d87626df981f5.jpg">
              <a:extLst>
                <a:ext uri="{FF2B5EF4-FFF2-40B4-BE49-F238E27FC236}">
                  <a16:creationId xmlns:a16="http://schemas.microsoft.com/office/drawing/2014/main" id="{77F19F30-4FF1-42FC-AB75-08ED3D11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0" name="Группа 20">
            <a:extLst>
              <a:ext uri="{FF2B5EF4-FFF2-40B4-BE49-F238E27FC236}">
                <a16:creationId xmlns:a16="http://schemas.microsoft.com/office/drawing/2014/main" id="{9F1A79B7-2202-4085-8BA6-3291CDC11575}"/>
              </a:ext>
            </a:extLst>
          </p:cNvPr>
          <p:cNvGrpSpPr>
            <a:grpSpLocks/>
          </p:cNvGrpSpPr>
          <p:nvPr/>
        </p:nvGrpSpPr>
        <p:grpSpPr bwMode="auto">
          <a:xfrm>
            <a:off x="827090" y="571480"/>
            <a:ext cx="2382837" cy="3992583"/>
            <a:chOff x="827584" y="1700808"/>
            <a:chExt cx="2382818" cy="2862551"/>
          </a:xfrm>
        </p:grpSpPr>
        <p:sp>
          <p:nvSpPr>
            <p:cNvPr id="11" name="Стрелка влево 12">
              <a:extLst>
                <a:ext uri="{FF2B5EF4-FFF2-40B4-BE49-F238E27FC236}">
                  <a16:creationId xmlns:a16="http://schemas.microsoft.com/office/drawing/2014/main" id="{6C523647-7095-4B42-BCB3-F4EE40CEAB4A}"/>
                </a:ext>
              </a:extLst>
            </p:cNvPr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ysClr val="window" lastClr="FFFFFF">
                <a:lumMod val="65000"/>
              </a:sys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Полилиния 13">
              <a:extLst>
                <a:ext uri="{FF2B5EF4-FFF2-40B4-BE49-F238E27FC236}">
                  <a16:creationId xmlns:a16="http://schemas.microsoft.com/office/drawing/2014/main" id="{2A52D92D-887D-4E2F-BCE7-22080FCE4300}"/>
                </a:ext>
              </a:extLst>
            </p:cNvPr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  <a:solidFill>
              <a:srgbClr val="9F8351">
                <a:hueOff val="0"/>
                <a:satOff val="0"/>
                <a:lumOff val="0"/>
                <a:alphaOff val="0"/>
              </a:srgbClr>
            </a:solidFill>
            <a:ln w="15875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83378" tIns="83378" rIns="83378" bIns="83378" spcCol="1270" anchor="b"/>
            <a:lstStyle/>
            <a:p>
              <a:pPr marL="0" marR="0" lvl="0" indent="0" algn="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3" name="Picture 8" descr="http://www.proza.ru/pics/2011/01/28/114.jpg">
              <a:extLst>
                <a:ext uri="{FF2B5EF4-FFF2-40B4-BE49-F238E27FC236}">
                  <a16:creationId xmlns:a16="http://schemas.microsoft.com/office/drawing/2014/main" id="{8DDF4D72-21BC-4C9D-BDA4-DB1DB4107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499F12-08DA-4819-9EA1-0B7F78EC5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59" y="3731953"/>
            <a:ext cx="1920406" cy="1469263"/>
          </a:xfrm>
          <a:prstGeom prst="rect">
            <a:avLst/>
          </a:prstGeom>
        </p:spPr>
      </p:pic>
      <p:sp>
        <p:nvSpPr>
          <p:cNvPr id="16" name="Полилиния 19">
            <a:extLst>
              <a:ext uri="{FF2B5EF4-FFF2-40B4-BE49-F238E27FC236}">
                <a16:creationId xmlns:a16="http://schemas.microsoft.com/office/drawing/2014/main" id="{6A3B7E20-5862-4E82-ADE5-BDD616846F57}"/>
              </a:ext>
            </a:extLst>
          </p:cNvPr>
          <p:cNvSpPr/>
          <p:nvPr/>
        </p:nvSpPr>
        <p:spPr bwMode="auto">
          <a:xfrm>
            <a:off x="6191250" y="4292602"/>
            <a:ext cx="2578100" cy="1676400"/>
          </a:xfrm>
          <a:custGeom>
            <a:avLst/>
            <a:gdLst>
              <a:gd name="connsiteX0" fmla="*/ 0 w 2577163"/>
              <a:gd name="connsiteY0" fmla="*/ 167600 h 1675999"/>
              <a:gd name="connsiteX1" fmla="*/ 49089 w 2577163"/>
              <a:gd name="connsiteY1" fmla="*/ 49089 h 1675999"/>
              <a:gd name="connsiteX2" fmla="*/ 167600 w 2577163"/>
              <a:gd name="connsiteY2" fmla="*/ 0 h 1675999"/>
              <a:gd name="connsiteX3" fmla="*/ 2409563 w 2577163"/>
              <a:gd name="connsiteY3" fmla="*/ 0 h 1675999"/>
              <a:gd name="connsiteX4" fmla="*/ 2528074 w 2577163"/>
              <a:gd name="connsiteY4" fmla="*/ 49089 h 1675999"/>
              <a:gd name="connsiteX5" fmla="*/ 2577163 w 2577163"/>
              <a:gd name="connsiteY5" fmla="*/ 167600 h 1675999"/>
              <a:gd name="connsiteX6" fmla="*/ 2577163 w 2577163"/>
              <a:gd name="connsiteY6" fmla="*/ 1508399 h 1675999"/>
              <a:gd name="connsiteX7" fmla="*/ 2528074 w 2577163"/>
              <a:gd name="connsiteY7" fmla="*/ 1626910 h 1675999"/>
              <a:gd name="connsiteX8" fmla="*/ 2409563 w 2577163"/>
              <a:gd name="connsiteY8" fmla="*/ 1675999 h 1675999"/>
              <a:gd name="connsiteX9" fmla="*/ 167600 w 2577163"/>
              <a:gd name="connsiteY9" fmla="*/ 1675999 h 1675999"/>
              <a:gd name="connsiteX10" fmla="*/ 49089 w 2577163"/>
              <a:gd name="connsiteY10" fmla="*/ 1626910 h 1675999"/>
              <a:gd name="connsiteX11" fmla="*/ 0 w 2577163"/>
              <a:gd name="connsiteY11" fmla="*/ 1508399 h 1675999"/>
              <a:gd name="connsiteX12" fmla="*/ 0 w 2577163"/>
              <a:gd name="connsiteY12" fmla="*/ 167600 h 16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7163" h="1675999">
                <a:moveTo>
                  <a:pt x="0" y="167600"/>
                </a:moveTo>
                <a:cubicBezTo>
                  <a:pt x="0" y="123150"/>
                  <a:pt x="17658" y="80520"/>
                  <a:pt x="49089" y="49089"/>
                </a:cubicBezTo>
                <a:cubicBezTo>
                  <a:pt x="80520" y="17658"/>
                  <a:pt x="123150" y="0"/>
                  <a:pt x="167600" y="0"/>
                </a:cubicBezTo>
                <a:lnTo>
                  <a:pt x="2409563" y="0"/>
                </a:lnTo>
                <a:cubicBezTo>
                  <a:pt x="2454013" y="0"/>
                  <a:pt x="2496643" y="17658"/>
                  <a:pt x="2528074" y="49089"/>
                </a:cubicBezTo>
                <a:cubicBezTo>
                  <a:pt x="2559505" y="80520"/>
                  <a:pt x="2577163" y="123150"/>
                  <a:pt x="2577163" y="167600"/>
                </a:cubicBezTo>
                <a:lnTo>
                  <a:pt x="2577163" y="1508399"/>
                </a:lnTo>
                <a:cubicBezTo>
                  <a:pt x="2577163" y="1552849"/>
                  <a:pt x="2559505" y="1595479"/>
                  <a:pt x="2528074" y="1626910"/>
                </a:cubicBezTo>
                <a:cubicBezTo>
                  <a:pt x="2496643" y="1658341"/>
                  <a:pt x="2454013" y="1675999"/>
                  <a:pt x="2409563" y="1675999"/>
                </a:cubicBezTo>
                <a:lnTo>
                  <a:pt x="167600" y="1675999"/>
                </a:lnTo>
                <a:cubicBezTo>
                  <a:pt x="123150" y="1675999"/>
                  <a:pt x="80520" y="1658341"/>
                  <a:pt x="49089" y="1626910"/>
                </a:cubicBezTo>
                <a:cubicBezTo>
                  <a:pt x="17658" y="1595479"/>
                  <a:pt x="0" y="1552849"/>
                  <a:pt x="0" y="1508399"/>
                </a:cubicBezTo>
                <a:lnTo>
                  <a:pt x="0" y="167600"/>
                </a:lnTo>
                <a:close/>
              </a:path>
            </a:pathLst>
          </a:custGeom>
          <a:solidFill>
            <a:srgbClr val="6AAC91">
              <a:hueOff val="0"/>
              <a:satOff val="0"/>
              <a:lumOff val="0"/>
              <a:alphaOff val="0"/>
            </a:srgbClr>
          </a:solidFill>
          <a:ln w="15875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79568" tIns="79568" rIns="79568" bIns="79568" spcCol="1270" anchor="b"/>
          <a:lstStyle/>
          <a:p>
            <a:pPr marL="0" marR="0" lvl="0" indent="0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развивающая предметно-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простран-ственная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среда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1EFEE4-5FB0-43DC-986F-B544215B7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3298" y="3853656"/>
            <a:ext cx="1926503" cy="14692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7B0051-4E72-46E4-92F5-B1F54B226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4052" y="1851052"/>
            <a:ext cx="2115495" cy="17436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92BF84-5A83-455B-BF07-153CE08F1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993" y="571481"/>
            <a:ext cx="2405332" cy="2367194"/>
          </a:xfrm>
          <a:prstGeom prst="rect">
            <a:avLst/>
          </a:prstGeom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369982FA-2CA3-4688-B35F-F18D96A735D2}"/>
              </a:ext>
            </a:extLst>
          </p:cNvPr>
          <p:cNvSpPr/>
          <p:nvPr/>
        </p:nvSpPr>
        <p:spPr>
          <a:xfrm rot="20497480">
            <a:off x="2889240" y="5080758"/>
            <a:ext cx="978408" cy="484632"/>
          </a:xfrm>
          <a:prstGeom prst="rightArrow">
            <a:avLst/>
          </a:prstGeo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6E26E2A2-146F-40E5-B11E-5754B920D490}"/>
              </a:ext>
            </a:extLst>
          </p:cNvPr>
          <p:cNvSpPr/>
          <p:nvPr/>
        </p:nvSpPr>
        <p:spPr>
          <a:xfrm rot="12300031">
            <a:off x="5203571" y="51024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820041"/>
                </a:solidFill>
                <a:latin typeface="Times New Roman" pitchFamily="18" charset="0"/>
                <a:cs typeface="Times New Roman" pitchFamily="18" charset="0"/>
              </a:rPr>
              <a:t>Специфика контингента воспитанников ДОУ</a:t>
            </a:r>
            <a:endParaRPr lang="ru-RU" dirty="0">
              <a:solidFill>
                <a:srgbClr val="82004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rgbClr val="820041"/>
                </a:solidFill>
                <a:latin typeface="Times New Roman" pitchFamily="18" charset="0"/>
                <a:cs typeface="Times New Roman" pitchFamily="18" charset="0"/>
              </a:rPr>
              <a:t>*Количество воспитанников в ДОУ – 82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rgbClr val="820041"/>
                </a:solidFill>
                <a:latin typeface="Times New Roman" pitchFamily="18" charset="0"/>
                <a:cs typeface="Times New Roman" pitchFamily="18" charset="0"/>
              </a:rPr>
              <a:t>*Количество групп компенсирующей  направленности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rgbClr val="820041"/>
                </a:solidFill>
                <a:latin typeface="Times New Roman" pitchFamily="18" charset="0"/>
                <a:cs typeface="Times New Roman" pitchFamily="18" charset="0"/>
              </a:rPr>
              <a:t>для детей с тяжелыми нарушениями речи – 0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rgbClr val="820041"/>
                </a:solidFill>
                <a:latin typeface="Times New Roman" pitchFamily="18" charset="0"/>
                <a:cs typeface="Times New Roman" pitchFamily="18" charset="0"/>
              </a:rPr>
              <a:t>*Количество групп комбинированной направленности 0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rgbClr val="820041"/>
                </a:solidFill>
                <a:latin typeface="Times New Roman" pitchFamily="18" charset="0"/>
                <a:cs typeface="Times New Roman" pitchFamily="18" charset="0"/>
              </a:rPr>
              <a:t>*Количество воспитанников с нормативным уровнем      развития – 81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rgbClr val="820041"/>
                </a:solidFill>
                <a:latin typeface="Times New Roman" pitchFamily="18" charset="0"/>
                <a:cs typeface="Times New Roman" pitchFamily="18" charset="0"/>
              </a:rPr>
              <a:t>*Количество воспитанников имеющих нарушение речи – 10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rgbClr val="82004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sz="2400" b="1" dirty="0">
              <a:solidFill>
                <a:srgbClr val="82004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1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1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Характеристика взаимодействия ДОУ </a:t>
            </a:r>
            <a:b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 семьями воспитанников</a:t>
            </a:r>
            <a:br>
              <a:rPr lang="ru-RU" sz="2000" b="1" dirty="0">
                <a:solidFill>
                  <a:srgbClr val="C00000"/>
                </a:solidFill>
                <a:latin typeface="Century Gothic" panose="020B050202020202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3429000" cy="5714999"/>
          </a:xfrm>
        </p:spPr>
        <p:txBody>
          <a:bodyPr>
            <a:normAutofit/>
          </a:bodyPr>
          <a:lstStyle/>
          <a:p>
            <a:pPr marL="0" lvl="0" indent="0" algn="just" defTabSz="457200">
              <a:spcBef>
                <a:spcPts val="0"/>
              </a:spcBef>
              <a:buNone/>
            </a:pPr>
            <a:endParaRPr lang="ru-RU" dirty="0"/>
          </a:p>
          <a:p>
            <a:pPr lvl="0" algn="just" defTabSz="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вопросах образования, охраны и укрепления здоровья детей младенческого, раннего и дошкольного возраста.</a:t>
            </a:r>
          </a:p>
          <a:p>
            <a:pPr marL="285750" lvl="0" indent="-285750" algn="just" defTabSz="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spcBef>
                <a:spcPts val="0"/>
              </a:spcBef>
              <a:buNone/>
            </a:pPr>
            <a:endParaRPr lang="ru-RU" sz="14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14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                                                                                                             воспитании, обучении и развитии ребенка  Открытость</a:t>
            </a:r>
          </a:p>
          <a:p>
            <a:pPr marL="0" lvl="0" indent="0" algn="just" defTabSz="457200"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Индивидуально-                                                                                   </a:t>
            </a:r>
          </a:p>
          <a:p>
            <a:pPr marL="0" lvl="0" indent="0" algn="just" defTabSz="457200"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дифференцированный                                                                                                                                              </a:t>
            </a:r>
          </a:p>
          <a:p>
            <a:pPr marL="0" lvl="0" indent="0" algn="just" defTabSz="457200"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подход                             </a:t>
            </a:r>
          </a:p>
          <a:p>
            <a:pPr marL="0" lvl="0" indent="0" algn="just" defTabSz="457200"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400" b="1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endParaRPr lang="ru-RU" sz="1400" b="1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C38D82E4-0B2A-4895-8A4F-D4B36CF85F57}"/>
              </a:ext>
            </a:extLst>
          </p:cNvPr>
          <p:cNvSpPr/>
          <p:nvPr/>
        </p:nvSpPr>
        <p:spPr>
          <a:xfrm>
            <a:off x="571500" y="777551"/>
            <a:ext cx="2514600" cy="7309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Цели взаимодействия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325376-C24B-439D-B49E-CE8241700CF0}"/>
              </a:ext>
            </a:extLst>
          </p:cNvPr>
          <p:cNvSpPr/>
          <p:nvPr/>
        </p:nvSpPr>
        <p:spPr>
          <a:xfrm>
            <a:off x="4343400" y="1371600"/>
            <a:ext cx="457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 </a:t>
            </a:r>
            <a:r>
              <a:rPr lang="ru-RU" sz="1600" dirty="0"/>
              <a:t>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</a:p>
          <a:p>
            <a:r>
              <a:rPr lang="ru-RU" sz="1600" dirty="0"/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</a:p>
          <a:p>
            <a:r>
              <a:rPr lang="ru-RU" sz="1600" dirty="0"/>
              <a:t>Создание условий для развития ответственного и осознанного родительства как базовой основы благополучия семьи.</a:t>
            </a:r>
          </a:p>
          <a:p>
            <a:r>
              <a:rPr lang="ru-RU" sz="1600" dirty="0"/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</a:p>
          <a:p>
            <a:r>
              <a:rPr lang="ru-RU" sz="1600" dirty="0"/>
              <a:t>Вовлечение родителей в образовательный процесс.</a:t>
            </a: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9B039AAB-1244-4616-8C40-AD08AD3DA968}"/>
              </a:ext>
            </a:extLst>
          </p:cNvPr>
          <p:cNvSpPr/>
          <p:nvPr/>
        </p:nvSpPr>
        <p:spPr>
          <a:xfrm>
            <a:off x="4800600" y="897295"/>
            <a:ext cx="3200400" cy="8553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Задачи взаимодействия:</a:t>
            </a: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C4087DEA-BF76-4A50-82CD-3366C9732547}"/>
              </a:ext>
            </a:extLst>
          </p:cNvPr>
          <p:cNvSpPr/>
          <p:nvPr/>
        </p:nvSpPr>
        <p:spPr>
          <a:xfrm>
            <a:off x="304800" y="4495800"/>
            <a:ext cx="3048000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Принципы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71127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1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br>
              <a:rPr lang="ru-RU" sz="2000" b="1" dirty="0">
                <a:solidFill>
                  <a:srgbClr val="C00000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ru-RU" sz="2000" b="1" dirty="0">
                <a:solidFill>
                  <a:srgbClr val="C00000"/>
                </a:solidFill>
                <a:latin typeface="Century Gothic" panose="020B0502020202020204"/>
                <a:ea typeface="+mn-ea"/>
                <a:cs typeface="+mn-cs"/>
              </a:rPr>
              <a:t>Формы работы по взаимодействию с родителями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7543800" cy="5714999"/>
          </a:xfrm>
        </p:spPr>
        <p:txBody>
          <a:bodyPr>
            <a:normAutofit/>
          </a:bodyPr>
          <a:lstStyle/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8200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</a:t>
            </a:r>
            <a:r>
              <a:rPr lang="ru-RU" altLang="ru-RU" sz="1200" b="1" dirty="0">
                <a:solidFill>
                  <a:srgbClr val="82004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ru-RU" altLang="ru-RU" sz="16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ФОП ДО, </a:t>
            </a:r>
            <a:endParaRPr lang="ru-RU" altLang="ru-RU" sz="16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отражает интересы и запросы участников образовательных отношений:</a:t>
            </a:r>
            <a:r>
              <a:rPr lang="ru-RU" altLang="ru-RU" sz="1600" b="1" dirty="0">
                <a:solidFill>
                  <a:srgbClr val="82004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ru-RU" altLang="ru-RU" sz="16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altLang="ru-RU" sz="16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ребенка (законных представителей) и значимых для ребенка взрослых; </a:t>
            </a:r>
            <a:endParaRPr lang="ru-RU" altLang="ru-RU" sz="16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и общества. </a:t>
            </a:r>
            <a:endParaRPr lang="ru-RU" altLang="ru-RU" sz="16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39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1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br>
              <a:rPr lang="ru-RU" sz="2000" b="1" dirty="0">
                <a:solidFill>
                  <a:srgbClr val="C00000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ru-RU" sz="3100" b="1" dirty="0">
                <a:solidFill>
                  <a:srgbClr val="C00000"/>
                </a:solidFill>
                <a:ea typeface="+mn-ea"/>
                <a:cs typeface="+mn-cs"/>
              </a:rPr>
              <a:t>Программа воспитание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8077200" cy="5714999"/>
          </a:xfrm>
        </p:spPr>
        <p:txBody>
          <a:bodyPr>
            <a:normAutofit/>
          </a:bodyPr>
          <a:lstStyle/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</a:t>
            </a:r>
            <a:r>
              <a:rPr lang="ru-RU" altLang="ru-RU" sz="1400" b="1" dirty="0">
                <a:solidFill>
                  <a:srgbClr val="82004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ФОП ДО, </a:t>
            </a:r>
            <a:endParaRPr lang="ru-RU" altLang="ru-RU" sz="18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  <a:endParaRPr lang="ru-RU" altLang="ru-RU" sz="18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  <a:endParaRPr lang="ru-RU" altLang="ru-RU" sz="18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региональной специфики реализации Стратегии развития воспитания в Хабаровском муниципальном районе.  </a:t>
            </a:r>
            <a:endParaRPr lang="ru-RU" altLang="ru-RU" sz="18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отражает интересы и запросы участников образовательных отношений:</a:t>
            </a:r>
            <a:endParaRPr lang="ru-RU" altLang="ru-RU" sz="1800" b="1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altLang="ru-RU" sz="18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ребенка (законных представителей) и значимых для ребенка взрослых; </a:t>
            </a:r>
            <a:endParaRPr lang="ru-RU" altLang="ru-RU" sz="18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и общества. </a:t>
            </a:r>
            <a:endParaRPr lang="ru-RU" altLang="ru-RU" sz="1800" dirty="0">
              <a:solidFill>
                <a:srgbClr val="82004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47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1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br>
              <a:rPr lang="ru-RU" sz="2000" b="1" dirty="0">
                <a:solidFill>
                  <a:srgbClr val="C00000"/>
                </a:solidFill>
                <a:latin typeface="Century Gothic" panose="020B050202020202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6400801"/>
          </a:xfrm>
        </p:spPr>
        <p:txBody>
          <a:bodyPr>
            <a:normAutofit/>
          </a:bodyPr>
          <a:lstStyle/>
          <a:p>
            <a:pPr marL="0" lvl="0" indent="0" algn="just" defTabSz="457200">
              <a:spcBef>
                <a:spcPts val="0"/>
              </a:spcBef>
              <a:buNone/>
              <a:defRPr/>
            </a:pPr>
            <a:r>
              <a:rPr lang="ru-RU" sz="1800" b="1" kern="5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цель воспитания  в ДОУ </a:t>
            </a:r>
            <a:r>
              <a:rPr lang="ru-RU" sz="1400" kern="5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1400" kern="50" dirty="0">
              <a:solidFill>
                <a:srgbClr val="820041"/>
              </a:solidFill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0" lvl="0" indent="0" algn="just" defTabSz="457200">
              <a:spcBef>
                <a:spcPts val="0"/>
              </a:spcBef>
              <a:buNone/>
              <a:defRPr/>
            </a:pPr>
            <a:r>
              <a:rPr lang="ru-RU" sz="1400" kern="5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1400" kern="50" dirty="0">
              <a:solidFill>
                <a:srgbClr val="820041"/>
              </a:solidFill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0" lvl="0" indent="0" algn="just" defTabSz="457200">
              <a:spcBef>
                <a:spcPts val="0"/>
              </a:spcBef>
              <a:buNone/>
              <a:defRPr/>
            </a:pPr>
            <a:r>
              <a:rPr lang="ru-RU" sz="1400" kern="5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sz="1400" kern="50" dirty="0">
              <a:solidFill>
                <a:srgbClr val="820041"/>
              </a:solidFill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lvl="0" indent="-285750" defTabSz="457200">
              <a:spcBef>
                <a:spcPts val="0"/>
              </a:spcBef>
              <a:buNone/>
              <a:defRPr/>
            </a:pPr>
            <a:r>
              <a:rPr lang="ru-RU" sz="1400" kern="5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становление первичного опыта деятельности и поведения в соответствии с традиционными ценностями, принятыми в обществе нормами и правилами  (п..29.2.1.1 ФОП ДО)</a:t>
            </a: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Общие задачи воспитания</a:t>
            </a: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 </a:t>
            </a:r>
            <a:r>
              <a:rPr lang="en-US" altLang="ru-RU" sz="14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:</a:t>
            </a:r>
            <a:endParaRPr lang="ru-RU" altLang="ru-RU" sz="1400" dirty="0">
              <a:solidFill>
                <a:srgbClr val="820041"/>
              </a:solidFill>
              <a:latin typeface="Arial" panose="020B0604020202020204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marL="0" lvl="0" indent="0" algn="just" defTabSz="45720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содействовать развитию личности, основанному на принятых в обществе представлениях о добре и зле,  должном и недопустимом;</a:t>
            </a:r>
            <a:endParaRPr lang="ru-RU" altLang="ru-RU" sz="14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marL="0" lvl="0" indent="0" algn="just" defTabSz="45720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совести;</a:t>
            </a:r>
            <a:endParaRPr lang="ru-RU" altLang="ru-RU" sz="14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marL="0" lvl="0" indent="0" algn="just" defTabSz="45720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самовоспитанию;</a:t>
            </a:r>
            <a:endParaRPr lang="ru-RU" altLang="ru-RU" sz="14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marL="0" lvl="0" indent="0" algn="just" defTabSz="45720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altLang="ru-RU" sz="14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marL="0" lvl="0" indent="0" algn="just" defTabSz="45720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6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1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br>
              <a:rPr lang="ru-RU" sz="2000" b="1" dirty="0">
                <a:solidFill>
                  <a:srgbClr val="C00000"/>
                </a:solidFill>
                <a:latin typeface="Century Gothic" panose="020B050202020202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5486399"/>
          </a:xfrm>
        </p:spPr>
        <p:txBody>
          <a:bodyPr>
            <a:normAutofit fontScale="92500" lnSpcReduction="20000"/>
          </a:bodyPr>
          <a:lstStyle/>
          <a:p>
            <a:pPr marL="0" lvl="0" indent="0" algn="ctr" defTabSz="45720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ru-RU" altLang="ru-RU" sz="2800" b="1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Направления воспитания</a:t>
            </a:r>
            <a:endParaRPr lang="ru-RU" altLang="ru-RU" sz="2800" b="1" dirty="0">
              <a:solidFill>
                <a:srgbClr val="820041"/>
              </a:solidFill>
              <a:latin typeface="Arial" panose="020B0604020202020204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marL="0" lvl="0" indent="0" algn="just" defTabSz="4572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B0502040204020203" pitchFamily="18" charset="0"/>
              </a:rPr>
              <a:t>           Патриотическое направление воспитания</a:t>
            </a:r>
            <a:endParaRPr lang="ru-RU" altLang="ru-RU" sz="1800" dirty="0">
              <a:solidFill>
                <a:srgbClr val="820041"/>
              </a:solidFill>
              <a:latin typeface="Arial" panose="020B0604020202020204" pitchFamily="34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Духовно-нравственное направление воспитания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Социальное направление воспитания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Познавательное направление воспитания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Физическое и оздоровительное направление воспитания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Трудовое направление воспитания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Эстетическое направление воспитания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ru-RU" altLang="ru-RU" sz="2400" b="1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lang="ru-RU" altLang="ru-RU" sz="24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"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воспитанников;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"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социализации;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"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социализации.</a:t>
            </a:r>
            <a:endParaRPr lang="ru-RU" altLang="ru-RU" sz="1800" dirty="0">
              <a:solidFill>
                <a:srgbClr val="82004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defTabSz="45720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30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1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br>
              <a:rPr lang="ru-RU" sz="2000" b="1" dirty="0">
                <a:solidFill>
                  <a:srgbClr val="C00000"/>
                </a:solidFill>
                <a:latin typeface="Century Gothic" panose="020B050202020202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382000" cy="5029199"/>
          </a:xfrm>
        </p:spPr>
        <p:txBody>
          <a:bodyPr>
            <a:normAutofit fontScale="85000" lnSpcReduction="20000"/>
          </a:bodyPr>
          <a:lstStyle/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полным текстом образовательной программы</a:t>
            </a: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ознакомиться на сайте</a:t>
            </a: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МБДОУ  с. Сергеевка:</a:t>
            </a:r>
          </a:p>
          <a:p>
            <a:pPr marL="0" lvl="0" indent="0" algn="just" defTabSz="457200">
              <a:spcBef>
                <a:spcPts val="0"/>
              </a:spcBef>
              <a:buNone/>
            </a:pPr>
            <a:endParaRPr lang="ru-RU" sz="5100" dirty="0"/>
          </a:p>
          <a:p>
            <a:pPr marL="0" lvl="0" indent="0" algn="just" defTabSz="457200">
              <a:spcBef>
                <a:spcPts val="0"/>
              </a:spcBef>
              <a:buNone/>
            </a:pPr>
            <a:endParaRPr lang="ru-RU" dirty="0"/>
          </a:p>
          <a:p>
            <a:pPr algn="ctr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 учреждения :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https://sergeevka.tvoysadik.ru/</a:t>
            </a:r>
            <a:endParaRPr lang="ru-RU" alt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сеть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ru-RU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https://vk.com/public217650190</a:t>
            </a:r>
            <a:endParaRPr lang="ru-RU" altLang="ru-RU" sz="2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https://t.me/mbdousSergeevka</a:t>
            </a:r>
            <a:endParaRPr lang="ru-RU" alt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Одноклассники:  </a:t>
            </a:r>
            <a:r>
              <a:rPr lang="en-US" altLang="ru-RU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https://ok.ru/group/70000001390001</a:t>
            </a:r>
            <a:endParaRPr lang="ru-RU" altLang="ru-RU" sz="2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 помощью которых родители знакомятся с официальными документами  МБДОУ  с. Сергеевка, а также с  событийной жизнью детского сада.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78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589640" cy="1314472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МБДОУ с. Сергеевка </a:t>
            </a:r>
            <a:br>
              <a:rPr lang="ru-RU" altLang="ru-RU" sz="20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br>
              <a:rPr lang="ru-RU" altLang="ru-RU" sz="20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82004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3886200"/>
          </a:xfrm>
        </p:spPr>
        <p:txBody>
          <a:bodyPr>
            <a:normAutofit/>
          </a:bodyPr>
          <a:lstStyle/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8200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разработана на основе: </a:t>
            </a:r>
          </a:p>
          <a:p>
            <a:pPr marL="285750" lvl="0" indent="-285750" algn="just" defTabSz="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lvl="0" indent="-285750" algn="just" defTabSz="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lvl="0" indent="-285750" algn="just" defTabSz="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8200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в соответствии с федеральными, региональными, муниципальными и институциональными нормативными документами и локальными нормативными актами: </a:t>
            </a:r>
            <a:r>
              <a:rPr lang="ru-RU" sz="1800" dirty="0">
                <a:solidFill>
                  <a:srgbClr val="82004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200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https://sergeevka.tvoysadik.ru/sveden/common</a:t>
            </a:r>
            <a:endParaRPr lang="ru-RU" sz="1600" dirty="0">
              <a:solidFill>
                <a:srgbClr val="82004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80920" cy="7592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altLang="ru-RU" sz="27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7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7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  <a:br>
              <a:rPr lang="ru-RU" altLang="ru-RU" sz="22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3693319"/>
          </a:xfr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endParaRPr lang="ru-RU" altLang="ru-RU" sz="1800" dirty="0">
              <a:solidFill>
                <a:srgbClr val="8200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800" dirty="0">
              <a:solidFill>
                <a:srgbClr val="8200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0E74A9-D76A-402F-810D-C070CC99DC51}"/>
              </a:ext>
            </a:extLst>
          </p:cNvPr>
          <p:cNvSpPr/>
          <p:nvPr/>
        </p:nvSpPr>
        <p:spPr>
          <a:xfrm>
            <a:off x="228600" y="-387429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endParaRPr lang="ru-RU" alt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ru-RU" alt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altLang="ru-RU" sz="20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  <a:endParaRPr lang="ru-RU" altLang="ru-RU" sz="2000" dirty="0">
              <a:solidFill>
                <a:srgbClr val="8200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формирование основ его гражданской и культурной идентичности на соответствующем его возрасту  содержании доступными средствами;</a:t>
            </a:r>
            <a:endParaRPr lang="ru-RU" altLang="ru-RU" sz="2000" dirty="0">
              <a:solidFill>
                <a:srgbClr val="8200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единого ядра содержания дошкольного образования 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endParaRPr lang="ru-RU" altLang="ru-RU" sz="2000" dirty="0">
              <a:solidFill>
                <a:srgbClr val="8200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организацию, обеспечивающего ребенку и его  родителям (законным представителям) равные, качественные условия ДО, вне зависимости от места  проживания</a:t>
            </a:r>
            <a:endParaRPr lang="ru-RU" altLang="ru-RU" sz="2000" dirty="0">
              <a:solidFill>
                <a:srgbClr val="8200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- </a:t>
            </a:r>
            <a:r>
              <a:rPr lang="ru-RU" altLang="ru-RU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ДО).</a:t>
            </a:r>
            <a:endParaRPr lang="ru-RU" altLang="ru-RU" dirty="0">
              <a:solidFill>
                <a:srgbClr val="820041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реализации Программы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(соответствуют п. п. 1.5, 1.6. ФГОС ДО и ФОП п.14.1, 14.2)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единых для РФ содержания ДО и планируемых результатов освоения образовательной программы ДО;</a:t>
            </a:r>
            <a:endParaRPr lang="ru-RU" altLang="ru-RU" dirty="0">
              <a:solidFill>
                <a:srgbClr val="820041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базовым ценностям российского народа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(структурирование) содержания образовательной деятельности на основе учета возрастных и индивидуальных особенностей развития.</a:t>
            </a:r>
            <a:endParaRPr lang="ru-RU" altLang="ru-RU" dirty="0">
              <a:solidFill>
                <a:srgbClr val="820041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35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ru-RU" altLang="ru-RU" sz="18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физическое и психическое развитие детей в различных видах деятельности</a:t>
            </a:r>
          </a:p>
          <a:p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9826CAE-1868-442E-BDB1-DE064406AD02}"/>
              </a:ext>
            </a:extLst>
          </p:cNvPr>
          <p:cNvSpPr/>
          <p:nvPr/>
        </p:nvSpPr>
        <p:spPr>
          <a:xfrm>
            <a:off x="838200" y="1447800"/>
            <a:ext cx="3175254" cy="259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обязательная инвариантная </a:t>
            </a:r>
          </a:p>
          <a:p>
            <a:pPr lvl="0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 А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D71D6F46-E465-45D6-9C91-A8BA611C3C71}"/>
              </a:ext>
            </a:extLst>
          </p:cNvPr>
          <p:cNvSpPr/>
          <p:nvPr/>
        </p:nvSpPr>
        <p:spPr>
          <a:xfrm>
            <a:off x="4572000" y="1417638"/>
            <a:ext cx="3733800" cy="2433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вариативная часть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формируемая участниками  образовательных отношений              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 Б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4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5181600" cy="868362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F901ACC6-6BE3-4118-B49E-E472EFA17E66}"/>
              </a:ext>
            </a:extLst>
          </p:cNvPr>
          <p:cNvSpPr/>
          <p:nvPr/>
        </p:nvSpPr>
        <p:spPr>
          <a:xfrm>
            <a:off x="571500" y="914400"/>
            <a:ext cx="2514600" cy="1109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Общие положения:</a:t>
            </a: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59FC3E4B-8A72-4419-8761-80D2A8951DD8}"/>
              </a:ext>
            </a:extLst>
          </p:cNvPr>
          <p:cNvSpPr/>
          <p:nvPr/>
        </p:nvSpPr>
        <p:spPr>
          <a:xfrm>
            <a:off x="571500" y="2100072"/>
            <a:ext cx="2514600" cy="1261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1.Целевой раздел</a:t>
            </a: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68CDB672-43FE-4311-BAF0-7850638625DF}"/>
              </a:ext>
            </a:extLst>
          </p:cNvPr>
          <p:cNvSpPr/>
          <p:nvPr/>
        </p:nvSpPr>
        <p:spPr>
          <a:xfrm>
            <a:off x="3505200" y="2044158"/>
            <a:ext cx="2514600" cy="1261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2.Содержательный</a:t>
            </a: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C0CD8A-E350-447D-8300-0911AFDE3B26}"/>
              </a:ext>
            </a:extLst>
          </p:cNvPr>
          <p:cNvSpPr/>
          <p:nvPr/>
        </p:nvSpPr>
        <p:spPr>
          <a:xfrm>
            <a:off x="6315075" y="2006116"/>
            <a:ext cx="2514600" cy="1261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3.Организационный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9FCF134-D978-4D90-8858-8E5FC0BF6CF7}"/>
              </a:ext>
            </a:extLst>
          </p:cNvPr>
          <p:cNvSpPr/>
          <p:nvPr/>
        </p:nvSpPr>
        <p:spPr>
          <a:xfrm>
            <a:off x="4338638" y="990600"/>
            <a:ext cx="3890962" cy="1033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</a:t>
            </a:r>
          </a:p>
          <a:p>
            <a:pPr lvl="0" algn="ctr" defTabSz="457200">
              <a:defRPr/>
            </a:pPr>
            <a:r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</a:t>
            </a:r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8FFE8EB-66D7-492C-A987-E5D68E045AC7}"/>
              </a:ext>
            </a:extLst>
          </p:cNvPr>
          <p:cNvSpPr/>
          <p:nvPr/>
        </p:nvSpPr>
        <p:spPr>
          <a:xfrm>
            <a:off x="457199" y="3372452"/>
            <a:ext cx="2743201" cy="30283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AB97A6B-9348-49F7-9FE1-762C027F6B71}"/>
              </a:ext>
            </a:extLst>
          </p:cNvPr>
          <p:cNvSpPr/>
          <p:nvPr/>
        </p:nvSpPr>
        <p:spPr>
          <a:xfrm>
            <a:off x="3499174" y="3295781"/>
            <a:ext cx="2673026" cy="30283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lvl="0" defTabSz="457200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 lvl="0" defTabSz="457200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 lvl="0" defTabSz="457200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 lvl="0" defTabSz="457200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538D6A4-BF3A-4EE8-98A8-A7C48A3642CE}"/>
              </a:ext>
            </a:extLst>
          </p:cNvPr>
          <p:cNvSpPr/>
          <p:nvPr/>
        </p:nvSpPr>
        <p:spPr>
          <a:xfrm>
            <a:off x="6242375" y="3264679"/>
            <a:ext cx="2701600" cy="3059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Содержит:  </a:t>
            </a:r>
          </a:p>
          <a:p>
            <a:r>
              <a:rPr lang="ru-RU" sz="1600" dirty="0"/>
              <a:t>психолого-педагогические, кадровые условия, МТО</a:t>
            </a:r>
          </a:p>
          <a:p>
            <a:r>
              <a:rPr lang="ru-RU" sz="1600" dirty="0"/>
              <a:t> примерный режим дня</a:t>
            </a:r>
          </a:p>
          <a:p>
            <a:r>
              <a:rPr lang="ru-RU" sz="1600" dirty="0"/>
              <a:t> примерный перечень произведений искусства</a:t>
            </a:r>
          </a:p>
          <a:p>
            <a:r>
              <a:rPr lang="ru-RU" sz="1600" dirty="0"/>
              <a:t> примерный календарный план воспитательной </a:t>
            </a:r>
            <a:r>
              <a:rPr lang="ru-RU" sz="1400" dirty="0"/>
              <a:t>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33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4B0669D9-AD3A-40C0-B6D2-1BB967D42947}"/>
              </a:ext>
            </a:extLst>
          </p:cNvPr>
          <p:cNvSpPr/>
          <p:nvPr/>
        </p:nvSpPr>
        <p:spPr>
          <a:xfrm>
            <a:off x="308936" y="1392908"/>
            <a:ext cx="2286000" cy="1338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Учебно-методическая документация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C54EF2F-365A-4A3C-854B-830F31BF0A53}"/>
              </a:ext>
            </a:extLst>
          </p:cNvPr>
          <p:cNvSpPr/>
          <p:nvPr/>
        </p:nvSpPr>
        <p:spPr>
          <a:xfrm>
            <a:off x="2330196" y="1819628"/>
            <a:ext cx="8260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CDE68B-83A4-4FEA-B39B-1AB1C1D91BB2}"/>
              </a:ext>
            </a:extLst>
          </p:cNvPr>
          <p:cNvSpPr/>
          <p:nvPr/>
        </p:nvSpPr>
        <p:spPr>
          <a:xfrm>
            <a:off x="3156204" y="1417638"/>
            <a:ext cx="5823717" cy="1011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E81C0B-693B-4A53-B9C5-811CD7B2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31634"/>
            <a:ext cx="5931922" cy="997387"/>
          </a:xfrm>
          <a:prstGeom prst="rect">
            <a:avLst/>
          </a:prstGeom>
        </p:spPr>
      </p:pic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6F6F184E-4859-4881-9A1E-A36DFD342482}"/>
              </a:ext>
            </a:extLst>
          </p:cNvPr>
          <p:cNvSpPr/>
          <p:nvPr/>
        </p:nvSpPr>
        <p:spPr>
          <a:xfrm>
            <a:off x="308936" y="2564295"/>
            <a:ext cx="2286000" cy="15627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Иные компоненты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7DD71DB-525A-4365-831A-CCDD3ABAEABF}"/>
              </a:ext>
            </a:extLst>
          </p:cNvPr>
          <p:cNvSpPr/>
          <p:nvPr/>
        </p:nvSpPr>
        <p:spPr>
          <a:xfrm>
            <a:off x="2330196" y="2843957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C0498F0-62F0-4ACE-89D5-210DB56C0BF3}"/>
              </a:ext>
            </a:extLst>
          </p:cNvPr>
          <p:cNvSpPr/>
          <p:nvPr/>
        </p:nvSpPr>
        <p:spPr>
          <a:xfrm rot="1296222">
            <a:off x="2014740" y="3606933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5E638C-6F82-4425-B4CA-F71775491C15}"/>
              </a:ext>
            </a:extLst>
          </p:cNvPr>
          <p:cNvSpPr/>
          <p:nvPr/>
        </p:nvSpPr>
        <p:spPr>
          <a:xfrm>
            <a:off x="3464920" y="2586060"/>
            <a:ext cx="537014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45F20D-86F1-4919-9498-14D78D6E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920" y="2575615"/>
            <a:ext cx="5370144" cy="9144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B20722-0582-43ED-A38B-D5541455AEA5}"/>
              </a:ext>
            </a:extLst>
          </p:cNvPr>
          <p:cNvSpPr/>
          <p:nvPr/>
        </p:nvSpPr>
        <p:spPr>
          <a:xfrm>
            <a:off x="2514600" y="4127021"/>
            <a:ext cx="6238534" cy="1985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задачи и содержание образования (обучения и воспитания) по  образовательным областям,</a:t>
            </a:r>
          </a:p>
          <a:p>
            <a:r>
              <a:rPr lang="ru-RU" sz="1600" dirty="0"/>
              <a:t> вариативные формы, способы, методы реализации Программы,</a:t>
            </a:r>
          </a:p>
          <a:p>
            <a:r>
              <a:rPr lang="ru-RU" sz="1600" dirty="0"/>
              <a:t> особенности образовательной деятельности разных видов и  культурных практик,</a:t>
            </a:r>
          </a:p>
          <a:p>
            <a:r>
              <a:rPr lang="ru-RU" sz="1600" dirty="0"/>
              <a:t> способы и направления поддержки детской инициативы,</a:t>
            </a:r>
          </a:p>
          <a:p>
            <a:r>
              <a:rPr lang="ru-RU" sz="1600" dirty="0"/>
              <a:t> особенности взаимодействия педагогического коллектива с  семьями обучающихся</a:t>
            </a:r>
            <a:r>
              <a:rPr lang="ru-RU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8721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8E09-7755-44C5-84E5-55031ACC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br>
              <a:rPr lang="ru-RU" alt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обучения и воспитания – </a:t>
            </a:r>
            <a:br>
              <a:rPr lang="ru-RU" alt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b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FF0CD-958C-4781-8FE2-D11992BF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600201"/>
            <a:ext cx="7239000" cy="3048000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  <a:p>
            <a:pPr marL="0" lvl="0" indent="0" defTabSz="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– коммуникативное развитие»</a:t>
            </a:r>
          </a:p>
          <a:p>
            <a:pPr marL="0" lvl="0" indent="0" defTabSz="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 </a:t>
            </a:r>
          </a:p>
          <a:p>
            <a:pPr marL="0" lvl="0" indent="0" defTabSz="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«Речевое развитие»</a:t>
            </a:r>
          </a:p>
          <a:p>
            <a:pPr marL="0" lvl="0" indent="0" defTabSz="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820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 – эстетическое развитие»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19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1465</Words>
  <Application>Microsoft Office PowerPoint</Application>
  <PresentationFormat>Экран (4:3)</PresentationFormat>
  <Paragraphs>181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Century Gothic</vt:lpstr>
      <vt:lpstr>SkazkaForSerge</vt:lpstr>
      <vt:lpstr>SimSun</vt:lpstr>
      <vt:lpstr>Calibri</vt:lpstr>
      <vt:lpstr>Wingdings</vt:lpstr>
      <vt:lpstr>Mangal</vt:lpstr>
      <vt:lpstr>Times New Roman</vt:lpstr>
      <vt:lpstr>Arial</vt:lpstr>
      <vt:lpstr>Тема Office</vt:lpstr>
      <vt:lpstr>Муниципальное бюджетное дошкольное образовательное учреждение детский сад    с. Сергеевка Хабаровского муниципального района Хабаровского края   (МБДОУ  с. Сергеевка) </vt:lpstr>
      <vt:lpstr>Образовательная программа МБДОУ с. Сергеевка  – локальный нормативный акт, определяющий содержание дошкольного образования в дошкольном образовательном учреждении  </vt:lpstr>
      <vt:lpstr> Программа  направлена на выполнение   </vt:lpstr>
      <vt:lpstr>Презентация PowerPoint</vt:lpstr>
      <vt:lpstr>Презентация PowerPoint</vt:lpstr>
      <vt:lpstr>Программа состоит из:</vt:lpstr>
      <vt:lpstr>Структура ОП ДО</vt:lpstr>
      <vt:lpstr>Презентация PowerPoint</vt:lpstr>
      <vt:lpstr>  Направления обучения и воспитания –  образовательные области: </vt:lpstr>
      <vt:lpstr>Презентация PowerPoint</vt:lpstr>
      <vt:lpstr>Презентация PowerPoint</vt:lpstr>
      <vt:lpstr>Специфика контингента воспитанников ДОУ</vt:lpstr>
      <vt:lpstr>Характеристика взаимодействия ДОУ  с семьями воспитанников </vt:lpstr>
      <vt:lpstr> Формы работы по взаимодействию с родителями</vt:lpstr>
      <vt:lpstr> Программа воспитание</vt:lpstr>
      <vt:lpstr> </vt:lpstr>
      <vt:lpstr> </vt:lpstr>
      <vt:lpstr> 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Пользователь</cp:lastModifiedBy>
  <cp:revision>61</cp:revision>
  <dcterms:created xsi:type="dcterms:W3CDTF">2015-04-19T15:51:03Z</dcterms:created>
  <dcterms:modified xsi:type="dcterms:W3CDTF">2024-10-24T00:34:50Z</dcterms:modified>
</cp:coreProperties>
</file>